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6" r:id="rId4"/>
    <p:sldId id="272" r:id="rId5"/>
    <p:sldId id="271" r:id="rId6"/>
    <p:sldId id="275" r:id="rId7"/>
    <p:sldId id="276" r:id="rId8"/>
    <p:sldId id="277" r:id="rId9"/>
    <p:sldId id="278" r:id="rId10"/>
    <p:sldId id="280" r:id="rId11"/>
    <p:sldId id="279" r:id="rId12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752"/>
    <a:srgbClr val="3E1B59"/>
    <a:srgbClr val="804054"/>
    <a:srgbClr val="42737E"/>
    <a:srgbClr val="2B3965"/>
    <a:srgbClr val="527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Результаты выполнения задания 8 </a:t>
            </a:r>
            <a:br>
              <a:rPr lang="ru-RU" dirty="0" smtClean="0"/>
            </a:br>
            <a:r>
              <a:rPr lang="ru-RU" dirty="0" smtClean="0"/>
              <a:t>ВПР</a:t>
            </a:r>
            <a:r>
              <a:rPr lang="ru-RU" baseline="0" dirty="0" smtClean="0"/>
              <a:t> по окружающему миру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8K1. Определение профессии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Амурский район</c:v>
                </c:pt>
                <c:pt idx="1">
                  <c:v>Аяно-Майский район</c:v>
                </c:pt>
                <c:pt idx="2">
                  <c:v>Бикинский район</c:v>
                </c:pt>
                <c:pt idx="3">
                  <c:v>Ванинский район</c:v>
                </c:pt>
                <c:pt idx="4">
                  <c:v>Верхнебуреинский район</c:v>
                </c:pt>
                <c:pt idx="5">
                  <c:v>Вяземский район</c:v>
                </c:pt>
                <c:pt idx="6">
                  <c:v>Комсомольский район</c:v>
                </c:pt>
                <c:pt idx="7">
                  <c:v>район имени Лазо</c:v>
                </c:pt>
                <c:pt idx="8">
                  <c:v>Николаевский район</c:v>
                </c:pt>
                <c:pt idx="9">
                  <c:v>Охотский район</c:v>
                </c:pt>
                <c:pt idx="10">
                  <c:v>Советско-Гаванский район</c:v>
                </c:pt>
                <c:pt idx="11">
                  <c:v>Солнечный район</c:v>
                </c:pt>
                <c:pt idx="12">
                  <c:v>Нанайский район</c:v>
                </c:pt>
                <c:pt idx="13">
                  <c:v>район имени Полины Осипенко</c:v>
                </c:pt>
                <c:pt idx="14">
                  <c:v>Тугуро-Чумиканский район</c:v>
                </c:pt>
                <c:pt idx="15">
                  <c:v>Ульчский район</c:v>
                </c:pt>
                <c:pt idx="16">
                  <c:v>Хабаровский район</c:v>
                </c:pt>
                <c:pt idx="17">
                  <c:v>город Комсомольск-на-Амуре</c:v>
                </c:pt>
                <c:pt idx="18">
                  <c:v>город Хабаровск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86</c:v>
                </c:pt>
                <c:pt idx="1">
                  <c:v>70</c:v>
                </c:pt>
                <c:pt idx="2">
                  <c:v>83</c:v>
                </c:pt>
                <c:pt idx="3">
                  <c:v>85</c:v>
                </c:pt>
                <c:pt idx="4">
                  <c:v>85</c:v>
                </c:pt>
                <c:pt idx="5">
                  <c:v>89</c:v>
                </c:pt>
                <c:pt idx="6">
                  <c:v>81</c:v>
                </c:pt>
                <c:pt idx="7">
                  <c:v>79</c:v>
                </c:pt>
                <c:pt idx="8">
                  <c:v>74</c:v>
                </c:pt>
                <c:pt idx="9">
                  <c:v>73</c:v>
                </c:pt>
                <c:pt idx="10">
                  <c:v>90</c:v>
                </c:pt>
                <c:pt idx="11">
                  <c:v>82</c:v>
                </c:pt>
                <c:pt idx="12">
                  <c:v>71</c:v>
                </c:pt>
                <c:pt idx="13">
                  <c:v>93</c:v>
                </c:pt>
                <c:pt idx="14">
                  <c:v>96</c:v>
                </c:pt>
                <c:pt idx="15">
                  <c:v>83</c:v>
                </c:pt>
                <c:pt idx="16">
                  <c:v>84</c:v>
                </c:pt>
                <c:pt idx="17">
                  <c:v>87</c:v>
                </c:pt>
                <c:pt idx="18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8K2. Пояснение характера работы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Амурский район</c:v>
                </c:pt>
                <c:pt idx="1">
                  <c:v>Аяно-Майский район</c:v>
                </c:pt>
                <c:pt idx="2">
                  <c:v>Бикинский район</c:v>
                </c:pt>
                <c:pt idx="3">
                  <c:v>Ванинский район</c:v>
                </c:pt>
                <c:pt idx="4">
                  <c:v>Верхнебуреинский район</c:v>
                </c:pt>
                <c:pt idx="5">
                  <c:v>Вяземский район</c:v>
                </c:pt>
                <c:pt idx="6">
                  <c:v>Комсомольский район</c:v>
                </c:pt>
                <c:pt idx="7">
                  <c:v>район имени Лазо</c:v>
                </c:pt>
                <c:pt idx="8">
                  <c:v>Николаевский район</c:v>
                </c:pt>
                <c:pt idx="9">
                  <c:v>Охотский район</c:v>
                </c:pt>
                <c:pt idx="10">
                  <c:v>Советско-Гаванский район</c:v>
                </c:pt>
                <c:pt idx="11">
                  <c:v>Солнечный район</c:v>
                </c:pt>
                <c:pt idx="12">
                  <c:v>Нанайский район</c:v>
                </c:pt>
                <c:pt idx="13">
                  <c:v>район имени Полины Осипенко</c:v>
                </c:pt>
                <c:pt idx="14">
                  <c:v>Тугуро-Чумиканский район</c:v>
                </c:pt>
                <c:pt idx="15">
                  <c:v>Ульчский район</c:v>
                </c:pt>
                <c:pt idx="16">
                  <c:v>Хабаровский район</c:v>
                </c:pt>
                <c:pt idx="17">
                  <c:v>город Комсомольск-на-Амуре</c:v>
                </c:pt>
                <c:pt idx="18">
                  <c:v>город Хабаровск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69</c:v>
                </c:pt>
                <c:pt idx="1">
                  <c:v>56</c:v>
                </c:pt>
                <c:pt idx="2">
                  <c:v>70</c:v>
                </c:pt>
                <c:pt idx="3">
                  <c:v>71</c:v>
                </c:pt>
                <c:pt idx="4">
                  <c:v>68</c:v>
                </c:pt>
                <c:pt idx="5">
                  <c:v>75</c:v>
                </c:pt>
                <c:pt idx="6">
                  <c:v>66</c:v>
                </c:pt>
                <c:pt idx="7">
                  <c:v>64</c:v>
                </c:pt>
                <c:pt idx="8">
                  <c:v>64</c:v>
                </c:pt>
                <c:pt idx="9">
                  <c:v>66</c:v>
                </c:pt>
                <c:pt idx="10">
                  <c:v>74</c:v>
                </c:pt>
                <c:pt idx="11">
                  <c:v>70</c:v>
                </c:pt>
                <c:pt idx="12">
                  <c:v>60</c:v>
                </c:pt>
                <c:pt idx="13">
                  <c:v>90</c:v>
                </c:pt>
                <c:pt idx="14">
                  <c:v>80</c:v>
                </c:pt>
                <c:pt idx="15">
                  <c:v>65</c:v>
                </c:pt>
                <c:pt idx="16">
                  <c:v>72</c:v>
                </c:pt>
                <c:pt idx="17">
                  <c:v>76</c:v>
                </c:pt>
                <c:pt idx="18">
                  <c:v>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8K3. Объяснение пользы для общества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Амурский район</c:v>
                </c:pt>
                <c:pt idx="1">
                  <c:v>Аяно-Майский район</c:v>
                </c:pt>
                <c:pt idx="2">
                  <c:v>Бикинский район</c:v>
                </c:pt>
                <c:pt idx="3">
                  <c:v>Ванинский район</c:v>
                </c:pt>
                <c:pt idx="4">
                  <c:v>Верхнебуреинский район</c:v>
                </c:pt>
                <c:pt idx="5">
                  <c:v>Вяземский район</c:v>
                </c:pt>
                <c:pt idx="6">
                  <c:v>Комсомольский район</c:v>
                </c:pt>
                <c:pt idx="7">
                  <c:v>район имени Лазо</c:v>
                </c:pt>
                <c:pt idx="8">
                  <c:v>Николаевский район</c:v>
                </c:pt>
                <c:pt idx="9">
                  <c:v>Охотский район</c:v>
                </c:pt>
                <c:pt idx="10">
                  <c:v>Советско-Гаванский район</c:v>
                </c:pt>
                <c:pt idx="11">
                  <c:v>Солнечный район</c:v>
                </c:pt>
                <c:pt idx="12">
                  <c:v>Нанайский район</c:v>
                </c:pt>
                <c:pt idx="13">
                  <c:v>район имени Полины Осипенко</c:v>
                </c:pt>
                <c:pt idx="14">
                  <c:v>Тугуро-Чумиканский район</c:v>
                </c:pt>
                <c:pt idx="15">
                  <c:v>Ульчский район</c:v>
                </c:pt>
                <c:pt idx="16">
                  <c:v>Хабаровский район</c:v>
                </c:pt>
                <c:pt idx="17">
                  <c:v>город Комсомольск-на-Амуре</c:v>
                </c:pt>
                <c:pt idx="18">
                  <c:v>город Хабаровск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44</c:v>
                </c:pt>
                <c:pt idx="1">
                  <c:v>33</c:v>
                </c:pt>
                <c:pt idx="2">
                  <c:v>49</c:v>
                </c:pt>
                <c:pt idx="3">
                  <c:v>45</c:v>
                </c:pt>
                <c:pt idx="4">
                  <c:v>44</c:v>
                </c:pt>
                <c:pt idx="5">
                  <c:v>47</c:v>
                </c:pt>
                <c:pt idx="6">
                  <c:v>44</c:v>
                </c:pt>
                <c:pt idx="7">
                  <c:v>42</c:v>
                </c:pt>
                <c:pt idx="8">
                  <c:v>36</c:v>
                </c:pt>
                <c:pt idx="9">
                  <c:v>34</c:v>
                </c:pt>
                <c:pt idx="10">
                  <c:v>49</c:v>
                </c:pt>
                <c:pt idx="11">
                  <c:v>49</c:v>
                </c:pt>
                <c:pt idx="12">
                  <c:v>44</c:v>
                </c:pt>
                <c:pt idx="13">
                  <c:v>55</c:v>
                </c:pt>
                <c:pt idx="14">
                  <c:v>44</c:v>
                </c:pt>
                <c:pt idx="15">
                  <c:v>39</c:v>
                </c:pt>
                <c:pt idx="16">
                  <c:v>49</c:v>
                </c:pt>
                <c:pt idx="17">
                  <c:v>53</c:v>
                </c:pt>
                <c:pt idx="18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378848"/>
        <c:axId val="417376888"/>
      </c:barChart>
      <c:catAx>
        <c:axId val="41737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800000"/>
          <a:lstStyle/>
          <a:p>
            <a:pPr>
              <a:defRPr sz="1200"/>
            </a:pPr>
            <a:endParaRPr lang="ru-RU"/>
          </a:p>
        </c:txPr>
        <c:crossAx val="417376888"/>
        <c:crosses val="autoZero"/>
        <c:auto val="1"/>
        <c:lblAlgn val="ctr"/>
        <c:lblOffset val="100"/>
        <c:noMultiLvlLbl val="0"/>
      </c:catAx>
      <c:valAx>
        <c:axId val="4173768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7378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Лист1!$A$2:$A$20</c:f>
              <c:strCache>
                <c:ptCount val="19"/>
                <c:pt idx="0">
                  <c:v>г. Хабаровск</c:v>
                </c:pt>
                <c:pt idx="1">
                  <c:v>Хабаровский р-н</c:v>
                </c:pt>
                <c:pt idx="2">
                  <c:v>Комсомольский р-н</c:v>
                </c:pt>
                <c:pt idx="3">
                  <c:v>г. Комсомольск</c:v>
                </c:pt>
                <c:pt idx="4">
                  <c:v>Амурский р-н</c:v>
                </c:pt>
                <c:pt idx="5">
                  <c:v>Верхнебуреинский р-н</c:v>
                </c:pt>
                <c:pt idx="6">
                  <c:v>Нанайский р-н</c:v>
                </c:pt>
                <c:pt idx="7">
                  <c:v>Бикинский р-н</c:v>
                </c:pt>
                <c:pt idx="8">
                  <c:v>Николаевский р-н</c:v>
                </c:pt>
                <c:pt idx="9">
                  <c:v>Солнечный р-н</c:v>
                </c:pt>
                <c:pt idx="10">
                  <c:v>Советско-Гаванский р-н</c:v>
                </c:pt>
                <c:pt idx="11">
                  <c:v>Аяно-Майский р-н</c:v>
                </c:pt>
                <c:pt idx="12">
                  <c:v>Вяземский р-н</c:v>
                </c:pt>
                <c:pt idx="13">
                  <c:v>Ульчский р-н</c:v>
                </c:pt>
                <c:pt idx="14">
                  <c:v>Ванинский р-н</c:v>
                </c:pt>
                <c:pt idx="15">
                  <c:v>Охотский р-н</c:v>
                </c:pt>
                <c:pt idx="16">
                  <c:v>р-н им. Полины-Осипенко</c:v>
                </c:pt>
                <c:pt idx="17">
                  <c:v>Тугуро-Чумиканский р-н</c:v>
                </c:pt>
                <c:pt idx="18">
                  <c:v>р-н им. Лазо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30</c:v>
                </c:pt>
                <c:pt idx="1">
                  <c:v>43</c:v>
                </c:pt>
                <c:pt idx="2">
                  <c:v>20.2</c:v>
                </c:pt>
                <c:pt idx="3">
                  <c:v>47.5</c:v>
                </c:pt>
                <c:pt idx="4">
                  <c:v>33.700000000000003</c:v>
                </c:pt>
                <c:pt idx="5">
                  <c:v>50.9</c:v>
                </c:pt>
                <c:pt idx="6">
                  <c:v>67.3</c:v>
                </c:pt>
                <c:pt idx="7">
                  <c:v>35</c:v>
                </c:pt>
                <c:pt idx="8">
                  <c:v>84</c:v>
                </c:pt>
                <c:pt idx="9">
                  <c:v>32.6</c:v>
                </c:pt>
                <c:pt idx="10">
                  <c:v>71</c:v>
                </c:pt>
                <c:pt idx="11">
                  <c:v>33</c:v>
                </c:pt>
                <c:pt idx="12">
                  <c:v>43</c:v>
                </c:pt>
                <c:pt idx="13">
                  <c:v>46.8</c:v>
                </c:pt>
                <c:pt idx="14">
                  <c:v>52</c:v>
                </c:pt>
                <c:pt idx="15">
                  <c:v>42</c:v>
                </c:pt>
                <c:pt idx="16">
                  <c:v>87</c:v>
                </c:pt>
                <c:pt idx="17">
                  <c:v>32</c:v>
                </c:pt>
                <c:pt idx="18">
                  <c:v>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382376"/>
        <c:axId val="417383160"/>
      </c:barChart>
      <c:catAx>
        <c:axId val="41738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383160"/>
        <c:crosses val="autoZero"/>
        <c:auto val="1"/>
        <c:lblAlgn val="ctr"/>
        <c:lblOffset val="100"/>
        <c:noMultiLvlLbl val="0"/>
      </c:catAx>
      <c:valAx>
        <c:axId val="41738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38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71CF-4858-472D-B613-2808D5FAC09B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C7571-D560-4CC3-91BC-04003B708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6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3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3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4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5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1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32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1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37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76225" y="815975"/>
            <a:ext cx="7250113" cy="4079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03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7571-D560-4CC3-91BC-04003B7081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2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9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1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7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9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8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6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9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66CC-8E8B-4656-B72D-0172E76EB41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70567-6383-4B4C-85D2-514063A6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2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394" y="1481050"/>
            <a:ext cx="10575592" cy="2148840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приоритетных задачах региональной системы по самоопределению и профессиональной ориентации школьников</a:t>
            </a:r>
            <a:endParaRPr lang="ru-RU" sz="4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9520" y="463234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Алексеева Юлия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Николаевна,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заместитель начальника управления – начальник отдела общего образования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министерства образования и науки края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0" y="362989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6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199" y="187350"/>
            <a:ext cx="10515600" cy="7475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Учись и работай в Хабаровском крае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4991" r="15757" b="14473"/>
          <a:stretch/>
        </p:blipFill>
        <p:spPr bwMode="auto">
          <a:xfrm>
            <a:off x="1212980" y="934929"/>
            <a:ext cx="9443298" cy="55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060B30DC-7B11-44AD-BE66-213CDEC9E57D}"/>
              </a:ext>
            </a:extLst>
          </p:cNvPr>
          <p:cNvCxnSpPr>
            <a:cxnSpLocks/>
          </p:cNvCxnSpPr>
          <p:nvPr/>
        </p:nvCxnSpPr>
        <p:spPr>
          <a:xfrm>
            <a:off x="1787644" y="776894"/>
            <a:ext cx="8747339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2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1835" y="1626168"/>
            <a:ext cx="10584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− создание условий для совершения осознанного выбора дальнейшей траектории обучения выпускниками уровня основного общего </a:t>
            </a:r>
            <a:r>
              <a:rPr lang="ru-RU" sz="2400" dirty="0" smtClean="0"/>
              <a:t>образования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1835" y="2457165"/>
            <a:ext cx="10360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 повышение  </a:t>
            </a:r>
            <a:r>
              <a:rPr lang="ru-RU" sz="2400" dirty="0"/>
              <a:t>эффективности </a:t>
            </a:r>
            <a:r>
              <a:rPr lang="ru-RU" sz="2400" dirty="0" err="1"/>
              <a:t>профилизации</a:t>
            </a:r>
            <a:r>
              <a:rPr lang="ru-RU" sz="2400" dirty="0"/>
              <a:t> на </a:t>
            </a:r>
            <a:r>
              <a:rPr lang="ru-RU" sz="2400" dirty="0" smtClean="0"/>
              <a:t>уровне </a:t>
            </a:r>
            <a:r>
              <a:rPr lang="ru-RU" sz="2400" dirty="0"/>
              <a:t>среднего общего </a:t>
            </a:r>
            <a:r>
              <a:rPr lang="ru-RU" sz="2400" dirty="0" smtClean="0"/>
              <a:t>образования (создание инженерных, медицинских, педагогических классов)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3803" y="4740537"/>
            <a:ext cx="5312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обеспечение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кадровых потребностей региональной экономики и ее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0972" y="4740538"/>
            <a:ext cx="5362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удовлетворение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интересов и потребностей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обучающихся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3257" y="407459"/>
            <a:ext cx="10882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СИСТЕМЫ ПО САМООПРЕДЕЛЕНИЮ И ПРОФЕССИОНАЛЬНОЙ ОРИЕНТАЦИИ ШКОЛЬНИКОВ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26635" y="4343213"/>
            <a:ext cx="8920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84512" y="3313554"/>
            <a:ext cx="10360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 организация сотрудничества с работодателями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411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73165"/>
              </p:ext>
            </p:extLst>
          </p:nvPr>
        </p:nvGraphicFramePr>
        <p:xfrm>
          <a:off x="316410" y="1112704"/>
          <a:ext cx="11541761" cy="5639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7652"/>
                <a:gridCol w="3394109"/>
              </a:tblGrid>
              <a:tr h="5639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Распоряжение Правительства РФ от 05.05.2015 года № 366-р </a:t>
                      </a:r>
                      <a:br>
                        <a:rPr lang="ru-RU" sz="1800" dirty="0" smtClean="0"/>
                      </a:br>
                      <a:r>
                        <a:rPr lang="ru-RU" sz="1800" b="1" dirty="0" smtClean="0"/>
                        <a:t> «Об утверждении плана мероприятий, направленных на популяризацию рабочих и инженерных профессий»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 Президента Российской Федерации от 21.07.2020 г. № 474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национальных целях развития Российской Федерации на период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2030 года»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Стратегия научно-технологического развития России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Поручения аппарата Совета Безопасности РФ от 15.09.2021 г. №А21-543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создании в 2022-2023 годах «инженерных классов» по профилям «судостроение»  и «авиастроение» в общеобразовательных организациях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программа РФ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авиационной промышленности на 2013 – 2025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гг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aseline="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«Успех каждого ребенка»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национального проекта  «Образование» 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Стратегия развития национальной системы квалификаций РФ </a:t>
                      </a:r>
                    </a:p>
                    <a:p>
                      <a:r>
                        <a:rPr lang="ru-RU" sz="1800" dirty="0" smtClean="0"/>
                        <a:t>на период до 2030 года</a:t>
                      </a:r>
                      <a:endParaRPr lang="ru-RU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ФГОС 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общего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образования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+mn-lt"/>
                        </a:rPr>
                        <a:t> 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7475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стратегического планирования</a:t>
            </a:r>
            <a:endParaRPr lang="ru-RU" sz="36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60B30DC-7B11-44AD-BE66-213CDEC9E57D}"/>
              </a:ext>
            </a:extLst>
          </p:cNvPr>
          <p:cNvCxnSpPr>
            <a:cxnSpLocks/>
          </p:cNvCxnSpPr>
          <p:nvPr/>
        </p:nvCxnSpPr>
        <p:spPr>
          <a:xfrm>
            <a:off x="1348509" y="919797"/>
            <a:ext cx="9853800" cy="10226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16" y="2919047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275" y="1959125"/>
            <a:ext cx="1898269" cy="1068028"/>
          </a:xfrm>
          <a:prstGeom prst="rect">
            <a:avLst/>
          </a:prstGeom>
        </p:spPr>
      </p:pic>
      <p:pic>
        <p:nvPicPr>
          <p:cNvPr id="10" name="Picture 2" descr="http://i39.beon.ru/49/60/2276049/99/90431399/zzz692d7129a6af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13723" y="1124523"/>
            <a:ext cx="2064311" cy="1316846"/>
          </a:xfrm>
          <a:prstGeom prst="rect">
            <a:avLst/>
          </a:prstGeom>
          <a:noFill/>
        </p:spPr>
      </p:pic>
      <p:graphicFrame>
        <p:nvGraphicFramePr>
          <p:cNvPr id="4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727766"/>
              </p:ext>
            </p:extLst>
          </p:nvPr>
        </p:nvGraphicFramePr>
        <p:xfrm>
          <a:off x="484510" y="1477758"/>
          <a:ext cx="8579123" cy="450034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77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7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7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5588"/>
              </a:tblGrid>
              <a:tr h="1062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УЧЕБНАЯ ДЕЯТЕЛЬНОСТЬ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ВНЕУРОЧНАЯ ДЕЯТЕЛЬНОСТЬ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ВНЕУЧЕБНАЯ ДЕЯТЕЛЬНОСТЬ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Дошкольное образование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Игровая деятельность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(ранняя профориентация)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7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Начальное общее образование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Предметы учебного плана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(в зависимости от направленности ОО) + предмет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«Технология»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Курсы, направленные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самореализацию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обучающихся , «пробы», экскурсии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Реализация программы воспитания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дополнительных общеразвивающих программ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Основное общее образование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563C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«Технология» + углубленное изучение предметов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выстраивание индивидуальных образовательных траекторий, «пробы»,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предпрофильная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подготовка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Среднее общее образование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ПРОФИЛЬНОЕ ОБУЧЕНИЕ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индивидуальные учебные планы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ПРОФЕССИОНАЛЬНОЕ ОБУЧЕНИЕ</a:t>
                      </a: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60B30DC-7B11-44AD-BE66-213CDEC9E57D}"/>
              </a:ext>
            </a:extLst>
          </p:cNvPr>
          <p:cNvCxnSpPr>
            <a:cxnSpLocks/>
          </p:cNvCxnSpPr>
          <p:nvPr/>
        </p:nvCxnSpPr>
        <p:spPr>
          <a:xfrm>
            <a:off x="1399180" y="871127"/>
            <a:ext cx="8747339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9"/>
          <p:cNvSpPr txBox="1">
            <a:spLocks/>
          </p:cNvSpPr>
          <p:nvPr/>
        </p:nvSpPr>
        <p:spPr>
          <a:xfrm>
            <a:off x="2063552" y="332657"/>
            <a:ext cx="8229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985" indent="-6985">
              <a:spcBef>
                <a:spcPts val="300"/>
              </a:spcBef>
              <a:spcAft>
                <a:spcPts val="3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Sochi2014" panose="020B0704030204080304" pitchFamily="34" charset="-52"/>
              </a:rPr>
              <a:t>БАЗОВАЯ МОДЕЛЬ САМООПРЕДЕЛЕНИЯ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Sochi2014" panose="020B07040302040803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4785" y="1298613"/>
            <a:ext cx="30131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ru-RU" altLang="ru-RU" sz="2000" dirty="0">
                <a:solidFill>
                  <a:srgbClr val="BF530B"/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УЧРЕЖДЕНИЯ 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ru-RU" sz="2000" dirty="0">
                <a:solidFill>
                  <a:srgbClr val="BF530B"/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ДОПОЛНИТЕЛЬНОГО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ru-RU" sz="2000" dirty="0">
                <a:solidFill>
                  <a:srgbClr val="BF530B"/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ОБРАЗОВАНИЯ</a:t>
            </a:r>
            <a:endParaRPr lang="en-US" altLang="ru-RU" sz="2000" dirty="0">
              <a:solidFill>
                <a:srgbClr val="BF530B"/>
              </a:solidFill>
              <a:latin typeface="Sochi2014" panose="020B0704030204080304" pitchFamily="34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21871" y="3553362"/>
            <a:ext cx="229428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D39603"/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УЧРЕЖДЕНИЯ СПО</a:t>
            </a:r>
            <a:endParaRPr lang="en-US" altLang="ru-RU" sz="2000" b="1" dirty="0">
              <a:solidFill>
                <a:srgbClr val="D39603"/>
              </a:solidFill>
              <a:latin typeface="Sochi2014" panose="020B0704030204080304" pitchFamily="34" charset="-5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3959" y="5219718"/>
            <a:ext cx="280219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>
                <a:latin typeface="Sochi2014" panose="020B0704030204080304" pitchFamily="34" charset="-52"/>
              </a:rPr>
              <a:t>ИНДУСТРИАЛЬНЫЕ ПАРТНЕРЫ -ПРЕДПРИЯТИЯ</a:t>
            </a:r>
            <a:endParaRPr lang="ru-RU" sz="2000" b="0" dirty="0">
              <a:latin typeface="Sochi2014" panose="020B0704030204080304" pitchFamily="34" charset="-52"/>
            </a:endParaRPr>
          </a:p>
        </p:txBody>
      </p:sp>
      <p:sp>
        <p:nvSpPr>
          <p:cNvPr id="2" name="AutoShape 2" descr="Что такое детский технопарк «Кванториум»?«Атанор». Звуковое и видео  оборудование. Профессиональ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80127" y="4648394"/>
            <a:ext cx="200307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Sochi2014" panose="020B0704030204080304" pitchFamily="34" charset="-52"/>
                <a:cs typeface="Arial" panose="020B0604020202020204" pitchFamily="34" charset="0"/>
              </a:rPr>
              <a:t>ВУЗы</a:t>
            </a:r>
            <a:endParaRPr lang="en-US" altLang="ru-RU" sz="2000" b="1" dirty="0">
              <a:solidFill>
                <a:schemeClr val="accent6">
                  <a:lumMod val="75000"/>
                </a:schemeClr>
              </a:solidFill>
              <a:latin typeface="Sochi2014" panose="020B0704030204080304" pitchFamily="34" charset="-52"/>
              <a:cs typeface="Arial" panose="020B0604020202020204" pitchFamily="34" charset="0"/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7482664" y="1677371"/>
            <a:ext cx="2899002" cy="513021"/>
          </a:xfrm>
          <a:prstGeom prst="bentConnector3">
            <a:avLst>
              <a:gd name="adj1" fmla="val 5721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6373512" y="2353585"/>
            <a:ext cx="3946417" cy="137012"/>
          </a:xfrm>
          <a:prstGeom prst="bentConnector3">
            <a:avLst>
              <a:gd name="adj1" fmla="val 71625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07975" y="2868854"/>
            <a:ext cx="10816046" cy="357643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775855" y="1113233"/>
            <a:ext cx="10446327" cy="5354809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6619007" y="205741"/>
            <a:ext cx="4339937" cy="1711086"/>
          </a:xfrm>
          <a:prstGeom prst="wedgeEllipseCallout">
            <a:avLst>
              <a:gd name="adj1" fmla="val -3017"/>
              <a:gd name="adj2" fmla="val 666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21673" y="539127"/>
            <a:ext cx="3048000" cy="1508493"/>
          </a:xfrm>
          <a:prstGeom prst="wedgeRoundRectCallout">
            <a:avLst>
              <a:gd name="adj1" fmla="val -1136"/>
              <a:gd name="adj2" fmla="val 62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7952508" y="4473412"/>
            <a:ext cx="4010891" cy="2151933"/>
          </a:xfrm>
          <a:prstGeom prst="cloudCallout">
            <a:avLst>
              <a:gd name="adj1" fmla="val -45630"/>
              <a:gd name="adj2" fmla="val -482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8679873" y="2387884"/>
            <a:ext cx="3415146" cy="140826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0491" y="2545187"/>
            <a:ext cx="3865418" cy="1061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5B9BD5">
                    <a:lumMod val="50000"/>
                  </a:srgbClr>
                </a:solidFill>
                <a:latin typeface="Sochi2014" panose="020B0704030204080304" pitchFamily="34" charset="-52"/>
                <a:ea typeface="+mn-ea"/>
                <a:cs typeface="+mn-cs"/>
              </a:rPr>
              <a:t>поддержка одаренных</a:t>
            </a:r>
            <a:endParaRPr lang="ru-RU" sz="5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60328" y="5006051"/>
            <a:ext cx="3616036" cy="755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3000" dirty="0" err="1" smtClean="0">
                <a:solidFill>
                  <a:schemeClr val="accent6">
                    <a:lumMod val="50000"/>
                  </a:schemeClr>
                </a:solidFill>
                <a:latin typeface="Sochi2014" panose="020B0704030204080304" pitchFamily="34" charset="-52"/>
                <a:ea typeface="+mn-ea"/>
                <a:cs typeface="+mn-cs"/>
              </a:rPr>
              <a:t>профилизация</a:t>
            </a:r>
            <a:endParaRPr lang="ru-RU" sz="3000" dirty="0" smtClean="0">
              <a:solidFill>
                <a:schemeClr val="accent6">
                  <a:lumMod val="50000"/>
                </a:schemeClr>
              </a:solidFill>
              <a:latin typeface="Sochi2014" panose="020B0704030204080304" pitchFamily="34" charset="-52"/>
              <a:ea typeface="+mn-ea"/>
              <a:cs typeface="+mn-cs"/>
            </a:endParaRPr>
          </a:p>
          <a:p>
            <a:pPr algn="ctr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Sochi2014" panose="020B0704030204080304" pitchFamily="34" charset="-52"/>
                <a:ea typeface="+mn-ea"/>
                <a:cs typeface="+mn-cs"/>
              </a:rPr>
              <a:t>образования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11727" y="669921"/>
            <a:ext cx="3865418" cy="1246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00B0F0"/>
                </a:solidFill>
                <a:latin typeface="Sochi2014" panose="020B0704030204080304" pitchFamily="34" charset="-52"/>
                <a:ea typeface="+mn-ea"/>
                <a:cs typeface="+mn-cs"/>
              </a:rPr>
              <a:t>работа с родителями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856266" y="205741"/>
            <a:ext cx="3865418" cy="15280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3000" dirty="0" smtClean="0">
                <a:solidFill>
                  <a:schemeClr val="bg1"/>
                </a:solidFill>
                <a:latin typeface="Sochi2014" panose="020B0704030204080304" pitchFamily="34" charset="-52"/>
                <a:ea typeface="+mn-ea"/>
                <a:cs typeface="+mn-cs"/>
              </a:rPr>
              <a:t>повышение образовательных результатов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21673" y="4863192"/>
            <a:ext cx="3713018" cy="1341862"/>
          </a:xfrm>
          <a:prstGeom prst="wedgeRoundRectCallout">
            <a:avLst>
              <a:gd name="adj1" fmla="val 30569"/>
              <a:gd name="adj2" fmla="val -9564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4691" y="5006051"/>
            <a:ext cx="3865418" cy="1246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профессионализм педагогов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66" y="205264"/>
            <a:ext cx="10515600" cy="106189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Sochi2014" panose="020B0704030204080304" pitchFamily="34" charset="-52"/>
                <a:ea typeface="+mn-ea"/>
                <a:cs typeface="+mn-cs"/>
              </a:rPr>
              <a:t>МОНИТОРИНГ РАННЕЙ ПРОФОРИЕНТАЦИИ </a:t>
            </a:r>
            <a:endParaRPr lang="ru-RU" sz="54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46200" y="5690919"/>
            <a:ext cx="10515600" cy="718272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ВПР, окружающий мир, 4 класс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t="33450" r="10412" b="16866"/>
          <a:stretch/>
        </p:blipFill>
        <p:spPr bwMode="auto">
          <a:xfrm>
            <a:off x="595086" y="1415824"/>
            <a:ext cx="5388480" cy="274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6" t="35268" r="11961" b="22470"/>
          <a:stretch/>
        </p:blipFill>
        <p:spPr bwMode="auto">
          <a:xfrm>
            <a:off x="5983566" y="1415824"/>
            <a:ext cx="5254171" cy="237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60B30DC-7B11-44AD-BE66-213CDEC9E57D}"/>
              </a:ext>
            </a:extLst>
          </p:cNvPr>
          <p:cNvCxnSpPr>
            <a:cxnSpLocks/>
          </p:cNvCxnSpPr>
          <p:nvPr/>
        </p:nvCxnSpPr>
        <p:spPr>
          <a:xfrm>
            <a:off x="1722329" y="1062315"/>
            <a:ext cx="8747339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48169"/>
              </p:ext>
            </p:extLst>
          </p:nvPr>
        </p:nvGraphicFramePr>
        <p:xfrm>
          <a:off x="653143" y="260649"/>
          <a:ext cx="9763339" cy="5190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67"/>
                <a:gridCol w="1687490"/>
                <a:gridCol w="1808026"/>
                <a:gridCol w="1566956"/>
              </a:tblGrid>
              <a:tr h="31411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Номер задания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175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8К1 (1 балл)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175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8К2 (1 балл)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175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8К3 (1 балл)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38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Хабаровский край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Амурский район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Аяно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-Майский район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Бикинский район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Ванинский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Верхнебуреинский район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Вяземский район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Комсомольский район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 имени Лазо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Николаевский район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Охотский район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Советско-Гаванский район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Солнечный район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Нанайский район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 имени Полины Осипенко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Тугуро-Чумиканский район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Ульчский район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Хабаровский район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Комсомольск-на-Амуре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98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Хабаровск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04528"/>
              </p:ext>
            </p:extLst>
          </p:nvPr>
        </p:nvGraphicFramePr>
        <p:xfrm>
          <a:off x="8348396" y="5678016"/>
          <a:ext cx="2808312" cy="1056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8312"/>
              </a:tblGrid>
              <a:tr h="26403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03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8K1.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профессии.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03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8K2.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Пояснение характера работы.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03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8K3.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пользы для общества.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09838"/>
              </p:ext>
            </p:extLst>
          </p:nvPr>
        </p:nvGraphicFramePr>
        <p:xfrm>
          <a:off x="653143" y="5678016"/>
          <a:ext cx="6958149" cy="1066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58149"/>
              </a:tblGrid>
              <a:tr h="2133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Проверяемые умения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747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Овладение начальными сведениями о сущности и особенностях объектов, процессов и явлений действительности (социальных); осознанно строить речевое высказывание в соответствии с задачами коммуникации. Оценивать характер взаимоотношений людей в различных социальных группах.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0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26735836"/>
              </p:ext>
            </p:extLst>
          </p:nvPr>
        </p:nvGraphicFramePr>
        <p:xfrm>
          <a:off x="261257" y="261256"/>
          <a:ext cx="11434354" cy="619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051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27" y="1"/>
            <a:ext cx="635000" cy="635000"/>
            <a:chOff x="427" y="1"/>
            <a:chExt cx="635000" cy="635000"/>
          </a:xfrm>
        </p:grpSpPr>
        <p:sp>
          <p:nvSpPr>
            <p:cNvPr id="5" name="object 5"/>
            <p:cNvSpPr/>
            <p:nvPr/>
          </p:nvSpPr>
          <p:spPr>
            <a:xfrm>
              <a:off x="427" y="1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634954"/>
                  </a:moveTo>
                  <a:lnTo>
                    <a:pt x="634954" y="634954"/>
                  </a:lnTo>
                  <a:lnTo>
                    <a:pt x="634954" y="0"/>
                  </a:lnTo>
                  <a:lnTo>
                    <a:pt x="0" y="0"/>
                  </a:lnTo>
                  <a:lnTo>
                    <a:pt x="0" y="634954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64" y="47740"/>
              <a:ext cx="492897" cy="539490"/>
            </a:xfrm>
            <a:prstGeom prst="rect">
              <a:avLst/>
            </a:prstGeom>
          </p:spPr>
        </p:pic>
      </p:grpSp>
      <p:sp>
        <p:nvSpPr>
          <p:cNvPr id="7" name="object 16"/>
          <p:cNvSpPr txBox="1">
            <a:spLocks noGrp="1"/>
          </p:cNvSpPr>
          <p:nvPr>
            <p:ph type="title"/>
          </p:nvPr>
        </p:nvSpPr>
        <p:spPr>
          <a:xfrm>
            <a:off x="883502" y="166524"/>
            <a:ext cx="32312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02060"/>
                </a:solidFill>
              </a:rPr>
              <a:t>Профориентация 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8" name="object 12"/>
          <p:cNvSpPr txBox="1"/>
          <p:nvPr/>
        </p:nvSpPr>
        <p:spPr bwMode="auto">
          <a:xfrm>
            <a:off x="564361" y="659297"/>
            <a:ext cx="4697988" cy="34788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1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1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8636302" y="805495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1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0" name="Группа 50"/>
          <p:cNvGrpSpPr/>
          <p:nvPr/>
        </p:nvGrpSpPr>
        <p:grpSpPr>
          <a:xfrm>
            <a:off x="191344" y="1054954"/>
            <a:ext cx="11900123" cy="285814"/>
            <a:chOff x="1047088" y="7559676"/>
            <a:chExt cx="17360900" cy="468000"/>
          </a:xfrm>
        </p:grpSpPr>
        <p:sp>
          <p:nvSpPr>
            <p:cNvPr id="11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3" name="object 20"/>
          <p:cNvSpPr txBox="1"/>
          <p:nvPr/>
        </p:nvSpPr>
        <p:spPr>
          <a:xfrm>
            <a:off x="11051792" y="816664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14" name="object 21"/>
          <p:cNvSpPr txBox="1"/>
          <p:nvPr/>
        </p:nvSpPr>
        <p:spPr>
          <a:xfrm>
            <a:off x="9877386" y="801217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40750"/>
              </p:ext>
            </p:extLst>
          </p:nvPr>
        </p:nvGraphicFramePr>
        <p:xfrm>
          <a:off x="165212" y="1424546"/>
          <a:ext cx="11874946" cy="52120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7268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5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2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83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Примерочная профессий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Экскурсии на предприятия микрорайона, района, города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Профориентационные блоки, внедренные в учебные предметы, тематические классные часы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Внеклассная проектно-исследовательская деятельность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Мастер-классы, </a:t>
                      </a:r>
                      <a:r>
                        <a:rPr kumimoji="0" lang="ru-RU" sz="1600" u="none" strike="noStrike" cap="none" spc="-21" normalizeH="0" baseline="0" dirty="0" err="1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воркшопы</a:t>
                      </a: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, встречи, беседы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Профориентационный</a:t>
                      </a: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 урок на платформе bvbinfo.ru в рамках проекта «Билет в будущее»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Многоуровневая онлайн-диагностика </a:t>
                      </a:r>
                      <a:r>
                        <a:rPr kumimoji="0" lang="ru-RU" sz="160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в </a:t>
                      </a: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рамках проекта «Билет в будущее»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Профессиональные пробы </a:t>
                      </a:r>
                      <a:r>
                        <a:rPr kumimoji="0" lang="ru-RU" sz="160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в </a:t>
                      </a: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рамках проекта «Билет в будущее»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Профессиональное и образовательное консультирование, </a:t>
                      </a:r>
                      <a:r>
                        <a:rPr kumimoji="0" lang="ru-RU" sz="1600" u="none" strike="noStrike" cap="none" spc="-21" normalizeH="0" baseline="0" dirty="0" err="1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профориентационные</a:t>
                      </a: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тренинги, тематические  конференции и телеконференции, вебинары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Экскурсии в мастерские специализированных центров компетенций, региональных и межрегиональных центров компетенций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Профессиональное обучение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Мультимедийная выставка-практикум "Лаборатория будущего" (на базе исторических парков "Россия - моя история") в рамках проекта «Билет в будущее»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sym typeface="Calibri"/>
                        </a:rPr>
                        <a:t>Фестиваль профессий в рамках проекта «Билет в будущее»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u="none" strike="noStrike" cap="none" spc="-21" normalizeH="0" baseline="0" dirty="0" err="1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Профориентационные</a:t>
                      </a: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смены и лагеря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Конкурсы профессионального мастерства профессионально-практической направленности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Профильные техно-отряды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6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Система профильных элективных курсов</a:t>
                      </a:r>
                      <a:endParaRPr kumimoji="0" lang="ru-RU" sz="14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 </a:t>
                      </a: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 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200" u="none" strike="noStrike" cap="none" spc="-21" normalizeH="0" baseline="0" dirty="0">
                        <a:ln>
                          <a:noFill/>
                        </a:ln>
                        <a:effectLst/>
                        <a:uFillTx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u="none" strike="noStrike" cap="none" spc="-21" normalizeH="0" baseline="0" dirty="0">
                          <a:ln>
                            <a:noFill/>
                          </a:ln>
                          <a:effectLst/>
                          <a:uFillTx/>
                          <a:sym typeface="Calibri"/>
                        </a:rPr>
                        <a:t> </a:t>
                      </a: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982" y="1544682"/>
            <a:ext cx="2828789" cy="5243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070" y="3237721"/>
            <a:ext cx="1623316" cy="13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93" y="0"/>
            <a:ext cx="1165206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Sochi2014" panose="020B0704030204080304" pitchFamily="34" charset="-52"/>
                <a:ea typeface="+mn-ea"/>
                <a:cs typeface="+mn-cs"/>
              </a:rPr>
              <a:t>Доля учащихся-участников </a:t>
            </a: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Sochi2014" panose="020B0704030204080304" pitchFamily="34" charset="-52"/>
                <a:ea typeface="+mn-ea"/>
                <a:cs typeface="+mn-cs"/>
              </a:rPr>
              <a:t>онлайн-уроков</a:t>
            </a:r>
            <a:endParaRPr lang="ru-RU" sz="3200" b="1" dirty="0">
              <a:solidFill>
                <a:srgbClr val="5B9BD5">
                  <a:lumMod val="50000"/>
                </a:srgbClr>
              </a:solidFill>
              <a:latin typeface="Sochi2014" panose="020B0704030204080304" pitchFamily="34" charset="-52"/>
              <a:ea typeface="+mn-ea"/>
              <a:cs typeface="+mn-cs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294687"/>
              </p:ext>
            </p:extLst>
          </p:nvPr>
        </p:nvGraphicFramePr>
        <p:xfrm>
          <a:off x="517793" y="1553378"/>
          <a:ext cx="11237205" cy="492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44375" b="23282"/>
          <a:stretch/>
        </p:blipFill>
        <p:spPr>
          <a:xfrm>
            <a:off x="4808629" y="916955"/>
            <a:ext cx="2828789" cy="5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1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590</Words>
  <Application>Microsoft Office PowerPoint</Application>
  <PresentationFormat>Широкоэкранный</PresentationFormat>
  <Paragraphs>237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Sochi2014</vt:lpstr>
      <vt:lpstr>Tahoma</vt:lpstr>
      <vt:lpstr>Times New Roman</vt:lpstr>
      <vt:lpstr>Verdana</vt:lpstr>
      <vt:lpstr>Wingdings</vt:lpstr>
      <vt:lpstr>Тема Office</vt:lpstr>
      <vt:lpstr>О приоритетных задачах региональной системы по самоопределению и профессиональной ориентации школьников</vt:lpstr>
      <vt:lpstr>Презентация PowerPoint</vt:lpstr>
      <vt:lpstr>Презентация PowerPoint</vt:lpstr>
      <vt:lpstr>Презентация PowerPoint</vt:lpstr>
      <vt:lpstr> МОНИТОРИНГ РАННЕЙ ПРОФОРИЕНТАЦИИ </vt:lpstr>
      <vt:lpstr>Презентация PowerPoint</vt:lpstr>
      <vt:lpstr>Презентация PowerPoint</vt:lpstr>
      <vt:lpstr>Профориентация </vt:lpstr>
      <vt:lpstr>Доля учащихся-участников онлайн-уроков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становление школьников: траектории самоопределения детей и молодежи на профессии авиастроения</dc:title>
  <dc:creator>Юлия Владимировна Филатова</dc:creator>
  <cp:lastModifiedBy>Юлия Николаевна Алексеева</cp:lastModifiedBy>
  <cp:revision>74</cp:revision>
  <cp:lastPrinted>2022-06-29T08:31:22Z</cp:lastPrinted>
  <dcterms:created xsi:type="dcterms:W3CDTF">2022-06-06T23:37:02Z</dcterms:created>
  <dcterms:modified xsi:type="dcterms:W3CDTF">2022-07-28T02:09:37Z</dcterms:modified>
</cp:coreProperties>
</file>